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995C2-249E-4CCE-9284-BB2A57EB993C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52C9A-A9C9-444A-83FD-6432A8518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46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52C9A-A9C9-444A-83FD-6432A8518F1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242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FE73043-116B-4025-B459-2B4F33F30C1D}" type="datetime1">
              <a:rPr lang="ru-RU" smtClean="0"/>
              <a:t>05.02.2018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6DE67-02B8-4893-9413-5989289C70F9}" type="datetime1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3DD77-414D-4A11-9A14-7E5D9EDA83A9}" type="datetime1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F85A801-DE93-47EF-BB33-AEAE4F4B0858}" type="datetime1">
              <a:rPr lang="ru-RU" smtClean="0"/>
              <a:t>05.02.2018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D791A83-A26F-4461-A5E7-5EB0F751C398}" type="datetime1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5D71A-7672-4118-831D-227EEBF3392A}" type="datetime1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B8CAE-2866-4F2B-B50F-EA0DA913A049}" type="datetime1">
              <a:rPr lang="ru-RU" smtClean="0"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B96CD5-8E26-41C4-B2F6-06C9C2B40FC0}" type="datetime1">
              <a:rPr lang="ru-RU" smtClean="0"/>
              <a:t>05.02.2018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6A52B-0FA4-4CB4-9674-35C265630B36}" type="datetime1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08C8A90-1D9F-4A98-88C5-BD8B5598BB35}" type="datetime1">
              <a:rPr lang="ru-RU" smtClean="0"/>
              <a:t>05.02.2018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EBD9AC1-5B03-4D50-9BB2-4BFBD973EF56}" type="datetime1">
              <a:rPr lang="ru-RU" smtClean="0"/>
              <a:t>05.02.2018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52FCA38-9B02-471C-92EF-3F13FD57395F}" type="datetime1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E7BBACB-3030-4FF2-8103-3012FF3C9D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rospatent@rupto.ru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908720"/>
            <a:ext cx="6172200" cy="49685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Товарный знак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«ТАЁЖНОЕ ЗОЛОТО»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Правообладатель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Областное государственное</a:t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бюджетное учреждение «Аграрный центр</a:t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Томской области»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95264"/>
            <a:ext cx="1365325" cy="14921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447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343321"/>
            <a:ext cx="6172200" cy="18943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Благодарим за внимание!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Надеемся на сотрудничество!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10331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5157192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По всем вопросам обращаться к ведущему бухгалтеру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ОГБУ АЦ ТО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Ирине Александровне Касьяненко </a:t>
            </a:r>
            <a:r>
              <a:rPr lang="ru-RU" sz="1600" smtClean="0">
                <a:solidFill>
                  <a:schemeClr val="accent1">
                    <a:lumMod val="50000"/>
                  </a:schemeClr>
                </a:solidFill>
              </a:rPr>
              <a:t>по телефону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8 (382-2) 65-13-19,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или электронной почте: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kia@agro.tomsk.ru</a:t>
            </a:r>
          </a:p>
        </p:txBody>
      </p:sp>
    </p:spTree>
    <p:extLst>
      <p:ext uri="{BB962C8B-B14F-4D97-AF65-F5344CB8AC3E}">
        <p14:creationId xmlns:p14="http://schemas.microsoft.com/office/powerpoint/2010/main" val="3699577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Понятие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товарного знака и его виды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Товарный знак –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это словесный, графический или комбинированный способ индивидуализации товаров, которые предоставляет определенное юридическое лицо или индивидуальный предприниматель.</a:t>
            </a:r>
          </a:p>
          <a:p>
            <a:pPr marL="0" indent="0" algn="just">
              <a:buNone/>
            </a:pP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Виды товарных знаков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         Словесный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 – только шрифтовая композиция (на пример «Алёнка», 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Xerox);</a:t>
            </a:r>
          </a:p>
          <a:p>
            <a:pPr marL="0" indent="0" algn="just">
              <a:buNone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Изобразительный –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обозначение, не содержащее словесных элементов. Представляет собой абстрактные или конкретные изображения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       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Комбинированный –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представляет собой комбинацию словесных и изобразительных составляющих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         Голограммы.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999207" y="3622164"/>
            <a:ext cx="72008" cy="4571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79" y="4239197"/>
            <a:ext cx="96837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789" y="5157192"/>
            <a:ext cx="96837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740"/>
            <a:ext cx="1144011" cy="1144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2" y="5769768"/>
            <a:ext cx="96837" cy="7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05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0555" y="299515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Преимущества использования товарного знака «ТАЁЖНОЕ ЗОЛОТО»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97"/>
            <a:ext cx="1106342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4910" y="1412776"/>
            <a:ext cx="7763245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○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Возможность для сельхозпроизводителей защитить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свое исключительное право на товарный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знак, поместив рядом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с зарегистрированным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товарным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знаком символ (®).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○ Исключительное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право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сельхозпроизводителей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Томской области на использование товарного знака в отношении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товаров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и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услуг  в области пчеловодства, для которых он зарегистрирован, что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защитит от плохой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репутации на рынке сбыта. 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○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озволит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защитить от третьих лиц которые пытаются использовать тождественное обозначение, либо схожее с ним вплоть до степени смешения, без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согласия правообладателя. 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○ Возможность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требовать от нарушителя прав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правообладателя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товарного знака возмещения убытков, выплаты компенсации и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привлечение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нарушителя к административной и уголовной ответственности. 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○ Даст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возможность выхода на межрегиональный, международный уровень под единой торговой маркой всех пчеловодов Томской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области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0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27321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Предоставление права использования товарного знака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«ТАЁЖНОЕ ЗОЛОТО»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355160" cy="4572000"/>
          </a:xfrm>
        </p:spPr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110331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1412776"/>
            <a:ext cx="741682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      Правообладатель товарного знака имеет право предоставлять право на его использование лицам,  которые не являются владельцем права интеллектуальной  собственности.</a:t>
            </a:r>
          </a:p>
          <a:p>
            <a:pPr algn="just"/>
            <a:endParaRPr lang="ru-RU" sz="17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       Предоставление права на использование товарного знака осуществляется путем заключения лицензионного договора.</a:t>
            </a:r>
          </a:p>
          <a:p>
            <a:pPr algn="just"/>
            <a:endParaRPr lang="ru-RU" sz="17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       Лицензионный договор подлежит </a:t>
            </a:r>
            <a:r>
              <a:rPr lang="ru-RU" sz="1700" dirty="0">
                <a:solidFill>
                  <a:schemeClr val="accent1">
                    <a:lumMod val="50000"/>
                  </a:schemeClr>
                </a:solidFill>
              </a:rPr>
              <a:t>государственной регистрации в Федеральной службе по интеллектуальной собственности (Роспатент</a:t>
            </a:r>
            <a:r>
              <a:rPr lang="ru-RU" sz="1700" dirty="0" smtClean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algn="just"/>
            <a:endParaRPr lang="ru-RU" sz="17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700" i="1" dirty="0">
                <a:solidFill>
                  <a:schemeClr val="accent1">
                    <a:lumMod val="50000"/>
                  </a:schemeClr>
                </a:solidFill>
              </a:rPr>
              <a:t>Почтовый </a:t>
            </a:r>
            <a:r>
              <a:rPr lang="ru-RU" sz="1700" i="1" dirty="0" smtClean="0">
                <a:solidFill>
                  <a:schemeClr val="accent1">
                    <a:lumMod val="50000"/>
                  </a:schemeClr>
                </a:solidFill>
              </a:rPr>
              <a:t>адрес: </a:t>
            </a:r>
            <a:r>
              <a:rPr lang="ru-RU" sz="1700" i="1" dirty="0">
                <a:solidFill>
                  <a:schemeClr val="accent1">
                    <a:lumMod val="50000"/>
                  </a:schemeClr>
                </a:solidFill>
              </a:rPr>
              <a:t>Бережковская наб., 30, корп.1, Москва, Россия, Г-59, ГСП-3, 125993.</a:t>
            </a:r>
          </a:p>
          <a:p>
            <a:pPr algn="just"/>
            <a:r>
              <a:rPr lang="ru-RU" sz="1700" i="1" dirty="0">
                <a:solidFill>
                  <a:schemeClr val="accent1">
                    <a:lumMod val="50000"/>
                  </a:schemeClr>
                </a:solidFill>
              </a:rPr>
              <a:t>Фактический адрес: Бережковская наб., д. 24, стр. 12, Москва, Россия.</a:t>
            </a:r>
          </a:p>
          <a:p>
            <a:r>
              <a:rPr lang="ru-RU" sz="1700" i="1" dirty="0">
                <a:solidFill>
                  <a:schemeClr val="accent1">
                    <a:lumMod val="50000"/>
                  </a:schemeClr>
                </a:solidFill>
              </a:rPr>
              <a:t>Телефон: </a:t>
            </a:r>
            <a:r>
              <a:rPr lang="ru-RU" sz="1700" i="1" dirty="0" smtClean="0">
                <a:solidFill>
                  <a:schemeClr val="accent1">
                    <a:lumMod val="50000"/>
                  </a:schemeClr>
                </a:solidFill>
              </a:rPr>
              <a:t>+</a:t>
            </a:r>
            <a:r>
              <a:rPr lang="ru-RU" sz="1700" i="1" dirty="0">
                <a:solidFill>
                  <a:schemeClr val="accent1">
                    <a:lumMod val="50000"/>
                  </a:schemeClr>
                </a:solidFill>
              </a:rPr>
              <a:t>7 (499) 240-6015, е-</a:t>
            </a:r>
            <a:r>
              <a:rPr lang="ru-RU" sz="1700" i="1" dirty="0" err="1">
                <a:solidFill>
                  <a:schemeClr val="accent1">
                    <a:lumMod val="50000"/>
                  </a:schemeClr>
                </a:solidFill>
              </a:rPr>
              <a:t>mail</a:t>
            </a:r>
            <a:r>
              <a:rPr lang="ru-RU" sz="1700" i="1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1700" i="1" dirty="0" smtClean="0">
                <a:solidFill>
                  <a:schemeClr val="accent1">
                    <a:lumMod val="50000"/>
                  </a:schemeClr>
                </a:solidFill>
              </a:rPr>
              <a:t>rospatent@rupto.ru</a:t>
            </a:r>
            <a:r>
              <a:rPr lang="ru-RU" sz="1700" i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1700" i="1" dirty="0">
                <a:solidFill>
                  <a:schemeClr val="accent1">
                    <a:lumMod val="50000"/>
                  </a:schemeClr>
                </a:solidFill>
              </a:rPr>
              <a:t>сайт</a:t>
            </a:r>
            <a:r>
              <a:rPr lang="ru-RU" sz="1700" i="1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1700" i="1" dirty="0" smtClean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ru-RU" sz="1700" i="1" dirty="0" smtClean="0">
                <a:solidFill>
                  <a:schemeClr val="accent1">
                    <a:lumMod val="50000"/>
                  </a:schemeClr>
                </a:solidFill>
              </a:rPr>
              <a:t>ww.rupto.ru</a:t>
            </a:r>
            <a:endParaRPr lang="ru-RU" sz="1700" i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75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4896"/>
            <a:ext cx="7543800" cy="9375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Этапы государственной регистрации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лицензионного договора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899592" y="1124744"/>
            <a:ext cx="7787208" cy="49671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① Подписание лицензионного договора с двух сторон в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трех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экземплярах. 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②  Оплата государственной пошлины за проведения регистрации договора в размере -</a:t>
            </a:r>
          </a:p>
          <a:p>
            <a:pPr marL="0" indent="0" algn="just">
              <a:buNone/>
            </a:pP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13 500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руб. Оплату можно осуществить в любом банковском отделении.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Реквизиты для уплаты пошлины можно уточнить в справочной службе по телефону:  </a:t>
            </a:r>
          </a:p>
          <a:p>
            <a:pPr marL="0" indent="0" algn="just">
              <a:buNone/>
            </a:pP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+7 (499) 240-6015 или по электронной почте: 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rospatent@rupto.ru</a:t>
            </a:r>
            <a:endParaRPr lang="ru-RU" sz="14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③  Подготовка пакета документов для государственной регистрации. Пакет документов включает в себя следующие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-квитанция за уплату государственной пошлины,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-заявление о предоставлении права использования товарного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знака (установленной формы),                                                                                                 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-оригинал лицензионного договора в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двух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экземплярах, 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либо нотариально заверенные копии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-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копия договора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(незаверенная)  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④  Передача пакета документов в Роспатент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-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личное предоставление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(отправление в государственный орган     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одной из сторон договора),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-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подача через доверенное лицо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(отправление в государственный орган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 третьего лица, которое не является стороной договора и действует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 на основании доверенности).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10331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05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875" y="2104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Первый способ передачи пакета документов для регистрации в Роспатент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27168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①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Путем отправления в государственный орган одной из сторон договора или доверенного лица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. При себе необходимо иметь оригинал документа удостоверяющего  личность лица (для доверенного лица ещё и оригинал доверенности).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      Государственный регистратор принимает заявку и проводит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первоначальную экспертизу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(проверка наличия всех необходимых документов).</a:t>
            </a:r>
          </a:p>
          <a:p>
            <a:pPr marL="0" indent="0" algn="just">
              <a:buNone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       После проведения экспертизы возможны два варианта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: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Constantia"/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- заявка принимается и заявителю предоставляется документ, в котором указывается дата принятия заявки, стороны взаимодействия и ставиться подпись государственного служащего</a:t>
            </a:r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;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Constantia"/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- заявка не принимается и документы возвращаются для устранения ошибок.</a:t>
            </a:r>
          </a:p>
          <a:p>
            <a:pPr marL="0" indent="0" algn="just">
              <a:buNone/>
            </a:pP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10331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951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Второй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способ передачи пакета документов для регистрации в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Роспатенте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99176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②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Предоставление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документов почтовым отправлением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. Весь пакет документов отправляется заказным письмом по почте. При этом необходимо составить опись всех документов и вложить ее в письмо. 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         - В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знак того, что заявка принята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в адрес лица, которое отправляло документы приходит соответствующий лист, который подтверждает начало регистрации</a:t>
            </a:r>
            <a:r>
              <a:rPr lang="en-US" sz="18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  <a:endParaRPr lang="ru-RU" sz="18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         - В случае отказа,  в адрес </a:t>
            </a:r>
            <a:r>
              <a:rPr lang="ru-RU" sz="1800" dirty="0">
                <a:solidFill>
                  <a:schemeClr val="accent1">
                    <a:lumMod val="50000"/>
                  </a:schemeClr>
                </a:solidFill>
              </a:rPr>
              <a:t>лица которое отправляло документы 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</a:rPr>
              <a:t>приходит уведомление об отказе регистрации, в связи с несоответствием документов.</a:t>
            </a:r>
          </a:p>
          <a:p>
            <a:pPr marL="0" indent="0" algn="just">
              <a:buNone/>
            </a:pP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</a:rPr>
              <a:t>При предоставлении документов по почте процесс принятия заявки занимает  около 2 недель с момента получения  письма органом прав интеллектуальной собственности.</a:t>
            </a:r>
          </a:p>
          <a:p>
            <a:pPr marL="0" indent="0" algn="just">
              <a:buNone/>
            </a:pP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18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85"/>
            <a:ext cx="110331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889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Осуществление государственной регистрации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103472" cy="1225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1700808"/>
            <a:ext cx="75608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После  принятия регистратором всего пакета документов  начинается сама регистрационная процедура, которая занимает около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двух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месяцев с момента принятия заявки.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Сотрудниками Роспатента осуществляется анализ договора, внесение ведомостей о таком документе в государственные реестры.</a:t>
            </a:r>
          </a:p>
          <a:p>
            <a:pPr algn="just"/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После проведения всех необходимых действий, осуществляется уведомление заявителя об окончании юридического закрепления права передачи возможности использования торгового знака (по почте или по телефону).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После уведомления необходимо получить в Роспатенте заверенный специальным способом договор и выписку из соответствующих реестров. 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Документы могут быть получены в том же отделении в котором принимали заявку, путем предоставления оригинала документа удостоверяющего личность.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96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Порядок расторжения лицензионного договора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BBACB-3030-4FF2-8103-3012FF3C9DFB}" type="slidenum">
              <a:rPr lang="ru-RU" smtClean="0"/>
              <a:t>9</a:t>
            </a:fld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27168" cy="45720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①Подписание дополнительного соглашения о расторжении лицензионного договора с двух сторон в 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трех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 экземплярах.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②Оплата 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государственной пошлины за проведения регистрации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расторжения договора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в размере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-   2 050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руб. Оплату можно осуществить в любом банковском отделении.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</a:rPr>
              <a:t>Реквизиты для уплаты пошлины можно уточнить в справочной службе по телефону: 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           +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</a:rPr>
              <a:t>7 (499) 240-6015 или по электронной почте: rospatent@rupto.ru</a:t>
            </a:r>
          </a:p>
          <a:p>
            <a:pPr marL="0" indent="0" algn="just">
              <a:buNone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Constantia"/>
              </a:rPr>
              <a:t>③Подача документов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для государственной регистрации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расторжения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лицензионного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договора. Пакет документов включает себя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         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-квитанция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об уплате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государственной пошлины,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                -заявление о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расторжении лицензионного договора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(установленной формы),                                                                                                                                                                                 </a:t>
            </a:r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                -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оригиналы дополнительного соглашения  о расторжении договора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  в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</a:rPr>
              <a:t>двух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экземплярах,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              - либо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нотариально заверенные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копии,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               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-  </a:t>
            </a: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копия договора (незаверенная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). </a:t>
            </a:r>
          </a:p>
          <a:p>
            <a:pPr marL="0" indent="0" algn="just">
              <a:buNone/>
            </a:pPr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④Передача пакета документов в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Роспатент и государственная регистрация расторжения договора. Регистрация расторжения договора осуществляется так же, как и регистрация самого договора. 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Более подробно с процедурой регистрации можно ознакомиться 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Административном регламенте </a:t>
            </a:r>
            <a:r>
              <a:rPr lang="ru-RU" sz="1400" i="1" dirty="0">
                <a:solidFill>
                  <a:schemeClr val="accent1">
                    <a:lumMod val="50000"/>
                  </a:schemeClr>
                </a:solidFill>
              </a:rPr>
              <a:t>исполнения Федеральной службой по интеллектуальной собственности, патентам и товарным 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знакам </a:t>
            </a:r>
            <a:r>
              <a:rPr lang="ru-RU" sz="1400" i="1">
                <a:solidFill>
                  <a:schemeClr val="accent1">
                    <a:lumMod val="50000"/>
                  </a:schemeClr>
                </a:solidFill>
              </a:rPr>
              <a:t>на </a:t>
            </a:r>
            <a:r>
              <a:rPr lang="ru-RU" sz="1400" i="1" smtClean="0">
                <a:solidFill>
                  <a:schemeClr val="accent1">
                    <a:lumMod val="50000"/>
                  </a:schemeClr>
                </a:solidFill>
              </a:rPr>
              <a:t>сайте: 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www.rupto.ru</a:t>
            </a:r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 .</a:t>
            </a:r>
            <a:endParaRPr lang="ru-RU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103313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4236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725</TotalTime>
  <Words>1014</Words>
  <Application>Microsoft Office PowerPoint</Application>
  <PresentationFormat>Экран (4:3)</PresentationFormat>
  <Paragraphs>98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 Товарный знак «ТАЁЖНОЕ ЗОЛОТО»    Правообладатель: Областное государственное бюджетное учреждение «Аграрный центр Томской области»   </vt:lpstr>
      <vt:lpstr>Понятие товарного знака и его виды</vt:lpstr>
      <vt:lpstr>  Преимущества использования товарного знака «ТАЁЖНОЕ ЗОЛОТО»</vt:lpstr>
      <vt:lpstr>Предоставление права использования товарного знака «ТАЁЖНОЕ ЗОЛОТО»</vt:lpstr>
      <vt:lpstr>Этапы государственной регистрации лицензионного договора</vt:lpstr>
      <vt:lpstr>Первый способ передачи пакета документов для регистрации в Роспатент</vt:lpstr>
      <vt:lpstr>Второй способ передачи пакета документов для регистрации в Роспатенте</vt:lpstr>
      <vt:lpstr>Осуществление государственной регистрации</vt:lpstr>
      <vt:lpstr>Порядок расторжения лицензионного договора</vt:lpstr>
      <vt:lpstr>Благодарим за внимание! Надеемся на сотрудничество!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 Лобач</dc:creator>
  <cp:lastModifiedBy>Виктория Лобач</cp:lastModifiedBy>
  <cp:revision>73</cp:revision>
  <dcterms:created xsi:type="dcterms:W3CDTF">2018-01-31T04:32:59Z</dcterms:created>
  <dcterms:modified xsi:type="dcterms:W3CDTF">2018-02-05T08:53:23Z</dcterms:modified>
</cp:coreProperties>
</file>